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2" r:id="rId5"/>
  </p:sldMasterIdLst>
  <p:notesMasterIdLst>
    <p:notesMasterId r:id="rId14"/>
  </p:notesMasterIdLst>
  <p:sldIdLst>
    <p:sldId id="891" r:id="rId6"/>
    <p:sldId id="897" r:id="rId7"/>
    <p:sldId id="892" r:id="rId8"/>
    <p:sldId id="893" r:id="rId9"/>
    <p:sldId id="896" r:id="rId10"/>
    <p:sldId id="894" r:id="rId11"/>
    <p:sldId id="895" r:id="rId12"/>
    <p:sldId id="534" r:id="rId13"/>
  </p:sldIdLst>
  <p:sldSz cx="9144000" cy="5143500" type="screen16x9"/>
  <p:notesSz cx="9926638" cy="6797675"/>
  <p:embeddedFontLst>
    <p:embeddedFont>
      <p:font typeface="NanumGothicCoding" panose="020D0009000000000000" pitchFamily="49" charset="-127"/>
      <p:regular r:id="rId15"/>
      <p:bold r:id="rId16"/>
    </p:embeddedFont>
    <p:embeddedFont>
      <p:font typeface="Barlow Light" panose="00000400000000000000" pitchFamily="2" charset="0"/>
      <p:regular r:id="rId17"/>
      <p:italic r:id="rId18"/>
    </p:embeddedFont>
    <p:embeddedFont>
      <p:font typeface="Raleway Thin" pitchFamily="2" charset="0"/>
      <p:regular r:id="rId19"/>
      <p: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003381"/>
    <a:srgbClr val="00B1F1"/>
    <a:srgbClr val="ED441B"/>
    <a:srgbClr val="C65F52"/>
    <a:srgbClr val="282828"/>
    <a:srgbClr val="383838"/>
    <a:srgbClr val="FFF2CC"/>
    <a:srgbClr val="0760AC"/>
    <a:srgbClr val="65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46246-D13B-4301-B7D0-99EFCFFA049F}" v="3" dt="2023-11-30T00:11:07.532"/>
    <p1510:client id="{9542C87E-3C0E-423C-8327-CF4C429C203D}" v="2" dt="2023-11-30T01:32:45.160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5052" autoAdjust="0"/>
  </p:normalViewPr>
  <p:slideViewPr>
    <p:cSldViewPr snapToGrid="0">
      <p:cViewPr varScale="1">
        <p:scale>
          <a:sx n="124" d="100"/>
          <a:sy n="124" d="100"/>
        </p:scale>
        <p:origin x="972" y="102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5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8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664263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3" y="1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6" y="0"/>
            <a:ext cx="4415427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8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9014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674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994655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38056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C1FCD-47EC-0D48-5828-DDD322BC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B146A-2D29-1A18-4628-A02027B44F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Warm(up) Restart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F49F5-0691-CEDC-4480-28F3CFF04E65}"/>
              </a:ext>
            </a:extLst>
          </p:cNvPr>
          <p:cNvSpPr txBox="1"/>
          <p:nvPr/>
        </p:nvSpPr>
        <p:spPr>
          <a:xfrm>
            <a:off x="537882" y="1167973"/>
            <a:ext cx="5325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Warm Restart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중간에 </a:t>
            </a:r>
            <a:r>
              <a:rPr lang="en-US" altLang="ko-KR" dirty="0"/>
              <a:t>learning rate</a:t>
            </a:r>
            <a:r>
              <a:rPr lang="ko-KR" altLang="en-US" dirty="0"/>
              <a:t>를 증가시키는 기법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F4348-C240-0D31-6FF2-8A333542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0" y="1812902"/>
            <a:ext cx="3655109" cy="24274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3F2C6E-E824-E082-29D3-7B78CFF673FB}"/>
              </a:ext>
            </a:extLst>
          </p:cNvPr>
          <p:cNvSpPr/>
          <p:nvPr/>
        </p:nvSpPr>
        <p:spPr>
          <a:xfrm>
            <a:off x="1337022" y="2650992"/>
            <a:ext cx="1183341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9AD6D-C171-BCFE-E270-6213F7E28771}"/>
              </a:ext>
            </a:extLst>
          </p:cNvPr>
          <p:cNvSpPr txBox="1"/>
          <p:nvPr/>
        </p:nvSpPr>
        <p:spPr>
          <a:xfrm>
            <a:off x="4951011" y="1510471"/>
            <a:ext cx="3580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Local minimum</a:t>
            </a:r>
            <a:r>
              <a:rPr lang="ko-KR" altLang="en-US" dirty="0"/>
              <a:t>에 빠져 나올 기회를 제공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데이터를 </a:t>
            </a:r>
            <a:r>
              <a:rPr lang="en-US" altLang="ko-KR" dirty="0"/>
              <a:t>random sampling </a:t>
            </a:r>
            <a:r>
              <a:rPr lang="ko-KR" altLang="en-US" dirty="0" err="1"/>
              <a:t>할시</a:t>
            </a:r>
            <a:r>
              <a:rPr lang="ko-KR" altLang="en-US" dirty="0"/>
              <a:t> 초기 데이터가 강하게 </a:t>
            </a:r>
            <a:r>
              <a:rPr lang="en-US" altLang="ko-KR" dirty="0"/>
              <a:t>bias</a:t>
            </a:r>
            <a:r>
              <a:rPr lang="ko-KR" altLang="en-US" dirty="0"/>
              <a:t>된 데이터에 치우친 경우 </a:t>
            </a:r>
            <a:r>
              <a:rPr lang="en-US" altLang="ko-KR" dirty="0"/>
              <a:t>early over fitting </a:t>
            </a:r>
            <a:r>
              <a:rPr lang="ko-KR" altLang="en-US" dirty="0"/>
              <a:t>하는 경우를 조기 방지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Varience</a:t>
            </a:r>
            <a:r>
              <a:rPr lang="ko-KR" altLang="en-US" dirty="0"/>
              <a:t>를 줄이는 </a:t>
            </a:r>
            <a:r>
              <a:rPr lang="ko-KR" altLang="en-US" dirty="0" err="1"/>
              <a:t>학습에유용</a:t>
            </a:r>
            <a:r>
              <a:rPr lang="en-US" altLang="ko-KR" dirty="0"/>
              <a:t>, batch size</a:t>
            </a:r>
            <a:r>
              <a:rPr lang="ko-KR" altLang="en-US" dirty="0"/>
              <a:t>가 큰 경우 </a:t>
            </a:r>
            <a:r>
              <a:rPr lang="ko-KR" altLang="en-US" dirty="0" err="1"/>
              <a:t>도움이될수있음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12E85-6A41-F40C-1477-75B8DF9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1836"/>
            <a:ext cx="4943393" cy="556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BF3D71-3E94-65A1-CFBF-A3CBAC5CE252}"/>
              </a:ext>
            </a:extLst>
          </p:cNvPr>
          <p:cNvSpPr txBox="1"/>
          <p:nvPr/>
        </p:nvSpPr>
        <p:spPr>
          <a:xfrm>
            <a:off x="3811281" y="4240393"/>
            <a:ext cx="67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8739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44E78-7D92-D29D-354C-83ACC5F49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29D139-7F53-5237-26EB-687F2912C7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Learning Rate Annealing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12C96-57FC-F616-A16B-7149E20EB372}"/>
              </a:ext>
            </a:extLst>
          </p:cNvPr>
          <p:cNvSpPr txBox="1"/>
          <p:nvPr/>
        </p:nvSpPr>
        <p:spPr>
          <a:xfrm>
            <a:off x="537882" y="1167973"/>
            <a:ext cx="5325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Annealing(</a:t>
            </a:r>
            <a:r>
              <a:rPr lang="ko-KR" altLang="en-US" dirty="0"/>
              <a:t>담금질</a:t>
            </a:r>
            <a:r>
              <a:rPr lang="en-US" altLang="ko-KR" dirty="0"/>
              <a:t>) </a:t>
            </a:r>
            <a:r>
              <a:rPr lang="ko-KR" altLang="en-US" dirty="0"/>
              <a:t>이란</a:t>
            </a:r>
            <a:r>
              <a:rPr lang="en-US" altLang="ko-KR" dirty="0"/>
              <a:t>? (= Decay)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지날수록 </a:t>
            </a:r>
            <a:r>
              <a:rPr lang="en-US" altLang="ko-KR" dirty="0"/>
              <a:t>Learning late</a:t>
            </a:r>
            <a:r>
              <a:rPr lang="ko-KR" altLang="en-US" dirty="0"/>
              <a:t>를 감소시키는 방법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E6930-2D80-50CB-7954-D3A094E2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0" y="1812902"/>
            <a:ext cx="3655109" cy="24274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BD259E-0060-A25C-5204-B6C942866159}"/>
              </a:ext>
            </a:extLst>
          </p:cNvPr>
          <p:cNvSpPr/>
          <p:nvPr/>
        </p:nvSpPr>
        <p:spPr>
          <a:xfrm>
            <a:off x="2852024" y="2646183"/>
            <a:ext cx="1183341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8E6F3-E166-BD6F-0C03-0D54E0FC5BC4}"/>
              </a:ext>
            </a:extLst>
          </p:cNvPr>
          <p:cNvSpPr txBox="1"/>
          <p:nvPr/>
        </p:nvSpPr>
        <p:spPr>
          <a:xfrm>
            <a:off x="4951011" y="1510471"/>
            <a:ext cx="3580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빠르게 </a:t>
            </a:r>
            <a:r>
              <a:rPr lang="en-US" altLang="ko-KR" dirty="0"/>
              <a:t>minima </a:t>
            </a:r>
            <a:r>
              <a:rPr lang="ko-KR" altLang="en-US" dirty="0"/>
              <a:t>지점으로 다가갈 수 있다</a:t>
            </a:r>
            <a:r>
              <a:rPr lang="en-US" altLang="ko-KR" dirty="0"/>
              <a:t>. 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이후 </a:t>
            </a:r>
            <a:r>
              <a:rPr lang="en-US" altLang="ko-KR" dirty="0"/>
              <a:t>learning rate</a:t>
            </a:r>
            <a:r>
              <a:rPr lang="ko-KR" altLang="en-US" dirty="0"/>
              <a:t>가 줄어드므로 정확하게 </a:t>
            </a:r>
            <a:r>
              <a:rPr lang="en-US" altLang="ko-KR" dirty="0"/>
              <a:t>minima</a:t>
            </a:r>
            <a:r>
              <a:rPr lang="ko-KR" altLang="en-US" dirty="0"/>
              <a:t>에 수렴하는 방향으로 나아간다</a:t>
            </a:r>
            <a:r>
              <a:rPr lang="en-US" altLang="ko-KR" dirty="0"/>
              <a:t>.(</a:t>
            </a:r>
            <a:r>
              <a:rPr lang="ko-KR" altLang="en-US" dirty="0"/>
              <a:t>안전성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5AE81-C12B-C334-CC28-7B811E937484}"/>
              </a:ext>
            </a:extLst>
          </p:cNvPr>
          <p:cNvSpPr txBox="1"/>
          <p:nvPr/>
        </p:nvSpPr>
        <p:spPr>
          <a:xfrm>
            <a:off x="3811281" y="4240393"/>
            <a:ext cx="4787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Step decay, Exponential decay, Inver Time decay…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8953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5AE6-BA23-CF94-22B6-ED07FFE1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38A21-BCEC-DB81-6551-BCA98674A3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Step </a:t>
            </a:r>
            <a:r>
              <a:rPr lang="ko-KR" altLang="en-US" dirty="0"/>
              <a:t>계열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161C59-5058-A889-42C9-013559B7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2" y="1405129"/>
            <a:ext cx="4733024" cy="902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79DBD-D7E2-D982-6341-ECBF24AE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5" y="2467165"/>
            <a:ext cx="4894955" cy="2097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9484C-D4CC-CA9B-52AA-69BA6D95EB6B}"/>
              </a:ext>
            </a:extLst>
          </p:cNvPr>
          <p:cNvSpPr txBox="1"/>
          <p:nvPr/>
        </p:nvSpPr>
        <p:spPr>
          <a:xfrm>
            <a:off x="5617029" y="1490703"/>
            <a:ext cx="2773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12529"/>
              </a:solidFill>
              <a:latin typeface="NanumGothicCoding" panose="020B0503020000020004" pitchFamily="49" charset="-127"/>
              <a:ea typeface="NanumGothicCoding" panose="020B0503020000020004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일정한 </a:t>
            </a:r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 err="1"/>
              <a:t>lr</a:t>
            </a:r>
            <a:r>
              <a:rPr lang="ko-KR" altLang="en-US" dirty="0"/>
              <a:t>에 </a:t>
            </a:r>
            <a:r>
              <a:rPr lang="en-US" altLang="ko-KR" dirty="0"/>
              <a:t>gamma</a:t>
            </a:r>
            <a:r>
              <a:rPr lang="ko-KR" altLang="en-US" dirty="0"/>
              <a:t>를 곱해주는 방식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Multistep </a:t>
            </a:r>
            <a:r>
              <a:rPr lang="ko-KR" altLang="en-US" dirty="0"/>
              <a:t>방식은 </a:t>
            </a:r>
            <a:r>
              <a:rPr lang="en-US" altLang="ko-KR" dirty="0"/>
              <a:t>step size</a:t>
            </a:r>
            <a:r>
              <a:rPr lang="ko-KR" altLang="en-US" dirty="0"/>
              <a:t>를 </a:t>
            </a:r>
            <a:r>
              <a:rPr lang="ko-KR" altLang="en-US" dirty="0" err="1"/>
              <a:t>여러기준으로</a:t>
            </a:r>
            <a:r>
              <a:rPr lang="ko-KR" altLang="en-US" dirty="0"/>
              <a:t> </a:t>
            </a:r>
            <a:r>
              <a:rPr lang="ko-KR" altLang="en-US" dirty="0" err="1"/>
              <a:t>적용할수</a:t>
            </a:r>
            <a:r>
              <a:rPr lang="ko-KR" altLang="en-US" dirty="0"/>
              <a:t> 있습니다</a:t>
            </a:r>
            <a:r>
              <a:rPr lang="en-US" altLang="ko-KR" dirty="0"/>
              <a:t>.(milestones)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DB8AB3-B46F-A84E-EED0-A9DBBD1C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97" y="1164696"/>
            <a:ext cx="7123099" cy="35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65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7C6E-B762-29A9-2793-A25F5208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A2CBDC-D86F-E75D-CC62-C761E54021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Exponential </a:t>
            </a:r>
            <a:r>
              <a:rPr lang="ko-KR" altLang="en-US" dirty="0"/>
              <a:t>계열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A05E9-7999-CFDC-5785-9F35DD3DA72C}"/>
              </a:ext>
            </a:extLst>
          </p:cNvPr>
          <p:cNvSpPr txBox="1"/>
          <p:nvPr/>
        </p:nvSpPr>
        <p:spPr>
          <a:xfrm>
            <a:off x="5524820" y="1590595"/>
            <a:ext cx="251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지수적으로 </a:t>
            </a:r>
            <a:r>
              <a:rPr lang="en-US" altLang="ko-KR" dirty="0" err="1"/>
              <a:t>leargning</a:t>
            </a:r>
            <a:r>
              <a:rPr lang="en-US" altLang="ko-KR" dirty="0"/>
              <a:t> rate</a:t>
            </a:r>
            <a:r>
              <a:rPr lang="ko-KR" altLang="en-US" dirty="0"/>
              <a:t>가 감소하는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91D7E-1CF0-8378-32F5-EBB5EBCE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61" y="2848355"/>
            <a:ext cx="4373040" cy="2008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0C7B-0CC9-EB3C-6A22-E5EB8A77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" y="1729237"/>
            <a:ext cx="4575868" cy="432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3985C-BF2A-13E0-CAD1-A87DE811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32" y="2476737"/>
            <a:ext cx="425826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368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8B1A3-1FDA-04E9-CDDA-7294221B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61198-F2A5-7D33-9F39-60826BAEC7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Cycle </a:t>
            </a:r>
            <a:r>
              <a:rPr lang="ko-KR" altLang="en-US" dirty="0"/>
              <a:t>계열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E7A44A-93BA-F8E0-D33A-0849BB4B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8" y="1250604"/>
            <a:ext cx="4297744" cy="3287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083797-7E14-62D5-D836-486EAE86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70" y="2156812"/>
            <a:ext cx="4635962" cy="2305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9CCEA-6EE6-D214-F45B-48CE3D96A47D}"/>
              </a:ext>
            </a:extLst>
          </p:cNvPr>
          <p:cNvSpPr txBox="1"/>
          <p:nvPr/>
        </p:nvSpPr>
        <p:spPr>
          <a:xfrm>
            <a:off x="4572000" y="1336769"/>
            <a:ext cx="315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변화된 형태로 주기적인 </a:t>
            </a:r>
            <a:r>
              <a:rPr lang="en-US" altLang="ko-KR" dirty="0"/>
              <a:t>learning rate </a:t>
            </a:r>
            <a:r>
              <a:rPr lang="ko-KR" altLang="en-US" dirty="0"/>
              <a:t>증감을 지원함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41708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8CAC-E556-1A3A-4204-CCDEDC45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D51D3A-7916-B33C-ECF9-03B441898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Cycle </a:t>
            </a:r>
            <a:r>
              <a:rPr lang="ko-KR" altLang="en-US" dirty="0"/>
              <a:t>계열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93D039-A02F-1882-CEE8-40FC539D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7" y="1368941"/>
            <a:ext cx="7630246" cy="496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3F2FAE-BB8D-C050-1443-BFFE4D6A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37" y="1943095"/>
            <a:ext cx="5609345" cy="29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13440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70B2B-5E98-1823-685F-96B5DB80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B6555-4242-9A1D-A5A6-E9516EB88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CosineAnnealingWarmRestarts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AA49B-B7E0-27B6-3B5A-F18CA776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4" y="1814395"/>
            <a:ext cx="4476677" cy="2868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96EAEE-3D0D-0367-DC0B-CE7E781F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87" y="3067818"/>
            <a:ext cx="3401510" cy="1275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D7179-34BA-4609-FB4B-BBD87CC71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6" y="1356479"/>
            <a:ext cx="619211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1310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9" ma:contentTypeDescription="새 문서를 만듭니다." ma:contentTypeScope="" ma:versionID="bbc91f16e6980f4432bc8117b60aca5b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2170c2423421e5e43dc23663d1a5188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2D9246-C8CB-4C96-B29E-3A8429806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10A505-D12C-4437-A1EB-4A947290A53D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dbc402ac-fa1f-4595-8020-20256fa7833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03ede6c-132c-4b0c-894a-20db7d42aa7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B16CEF-ED5F-4DF0-8F62-6DD90852D1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64649</TotalTime>
  <Words>166</Words>
  <Application>Microsoft Office PowerPoint</Application>
  <PresentationFormat>화면 슬라이드 쇼(16:9)</PresentationFormat>
  <Paragraphs>33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Wingdings</vt:lpstr>
      <vt:lpstr>Barlow Light</vt:lpstr>
      <vt:lpstr>Arial</vt:lpstr>
      <vt:lpstr>Times New Roman</vt:lpstr>
      <vt:lpstr>맑은 고딕</vt:lpstr>
      <vt:lpstr>NanumGothicCoding</vt:lpstr>
      <vt:lpstr>Raleway Thin</vt:lpstr>
      <vt:lpstr>Gaoler template</vt:lpstr>
      <vt:lpstr>1_Gaoler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박해진 (Jin Park)</cp:lastModifiedBy>
  <cp:revision>755</cp:revision>
  <cp:lastPrinted>2024-01-11T08:35:53Z</cp:lastPrinted>
  <dcterms:modified xsi:type="dcterms:W3CDTF">2025-04-02T04:59:24Z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  <property fmtid="{D5CDD505-2E9C-101B-9397-08002B2CF9AE}" pid="3" name="MediaServiceImageTags">
    <vt:lpwstr/>
  </property>
</Properties>
</file>